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SuZyiOLRLvgslwgB6PS_feN825pvtEWN/view" TargetMode="External"/><Relationship Id="rId4" Type="http://schemas.openxmlformats.org/officeDocument/2006/relationships/hyperlink" Target="https://drive.google.com/file/d/10HleqZJEgPd0_AdTNW-0GtsBdJibtaLY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Relationship Id="rId5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SuZyiOLRLvgslwgB6PS_feN825pvtEWN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2085400" y="649475"/>
            <a:ext cx="5258400" cy="9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virus informatique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260025" y="4184550"/>
            <a:ext cx="3376800" cy="8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MATHEU Edouard</a:t>
            </a:r>
            <a:endParaRPr sz="14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GUILY Florian</a:t>
            </a:r>
            <a:endParaRPr sz="14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BAILLY Antoine</a:t>
            </a:r>
            <a:endParaRPr sz="14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OUERTATANI Mohamed Achref</a:t>
            </a:r>
            <a:endParaRPr sz="14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175" y="1493985"/>
            <a:ext cx="5502300" cy="2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505575" cy="10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9575" y="0"/>
            <a:ext cx="10001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600" u="sng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III)Resultat,analyse et remarque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Helvetica Neue"/>
              <a:buAutoNum type="alphaLcParenR"/>
            </a:pPr>
            <a:r>
              <a:rPr i="1" lang="fr" sz="14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Influence du réseau sur la propagation du virus</a:t>
            </a:r>
            <a:endParaRPr sz="1400">
              <a:solidFill>
                <a:srgbClr val="2429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638975"/>
            <a:ext cx="88773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204900" y="616400"/>
            <a:ext cx="85206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Influence du P2P sur la propagation d’un virus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Shape 146" title="video-1525190307.mp4">
            <a:hlinkClick r:id="rId3"/>
          </p:cNvPr>
          <p:cNvSpPr/>
          <p:nvPr/>
        </p:nvSpPr>
        <p:spPr>
          <a:xfrm>
            <a:off x="74775" y="1143213"/>
            <a:ext cx="4497224" cy="33729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Shape 147"/>
          <p:cNvSpPr txBox="1"/>
          <p:nvPr/>
        </p:nvSpPr>
        <p:spPr>
          <a:xfrm>
            <a:off x="832838" y="4687025"/>
            <a:ext cx="2981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Propagation avec P2P</a:t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5160100" y="4687025"/>
            <a:ext cx="2981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Propagation sans P2P</a:t>
            </a:r>
            <a:endParaRPr/>
          </a:p>
        </p:txBody>
      </p:sp>
      <p:sp>
        <p:nvSpPr>
          <p:cNvPr id="149" name="Shape 149" title="0.8_Taille moyenne - Copie.mp4">
            <a:hlinkClick r:id="rId4"/>
          </p:cNvPr>
          <p:cNvSpPr/>
          <p:nvPr/>
        </p:nvSpPr>
        <p:spPr>
          <a:xfrm>
            <a:off x="4572000" y="1143213"/>
            <a:ext cx="4497224" cy="3372925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Shape 150"/>
          <p:cNvSpPr txBox="1"/>
          <p:nvPr/>
        </p:nvSpPr>
        <p:spPr>
          <a:xfrm>
            <a:off x="436050" y="195775"/>
            <a:ext cx="50544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i="1" lang="fr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Influence du réseau sur la propagation du virus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023550"/>
            <a:ext cx="8520600" cy="48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4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b) Les caractéristiques du virus qui influent sa propagation 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88" y="1780200"/>
            <a:ext cx="84296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558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700" y="784391"/>
            <a:ext cx="5142600" cy="35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660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c) L’importance de l’antivirus </a:t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373525"/>
            <a:ext cx="88011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706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625" y="726617"/>
            <a:ext cx="5158750" cy="36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 u="sng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Limites de notre modèle</a:t>
            </a:r>
            <a:endParaRPr sz="2000" u="sng"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 du virus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Echelle de la modélisation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Comportement du virus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 u="sng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b="1" sz="2000" u="sng">
              <a:solidFill>
                <a:srgbClr val="2429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75" y="1017725"/>
            <a:ext cx="2335289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188" y="1752363"/>
            <a:ext cx="3321025" cy="221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Shape 189"/>
          <p:cNvCxnSpPr>
            <a:stCxn id="187" idx="2"/>
          </p:cNvCxnSpPr>
          <p:nvPr/>
        </p:nvCxnSpPr>
        <p:spPr>
          <a:xfrm flipH="1" rot="-5400000">
            <a:off x="1499670" y="2436000"/>
            <a:ext cx="1058100" cy="13296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Shape 190"/>
          <p:cNvCxnSpPr/>
          <p:nvPr/>
        </p:nvCxnSpPr>
        <p:spPr>
          <a:xfrm>
            <a:off x="2437300" y="1085263"/>
            <a:ext cx="1993800" cy="756900"/>
          </a:xfrm>
          <a:prstGeom prst="curvedConnector3">
            <a:avLst>
              <a:gd fmla="val 91984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025" y="3161475"/>
            <a:ext cx="2833276" cy="1699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Shape 192"/>
          <p:cNvCxnSpPr/>
          <p:nvPr/>
        </p:nvCxnSpPr>
        <p:spPr>
          <a:xfrm>
            <a:off x="5899200" y="2279588"/>
            <a:ext cx="1993800" cy="756900"/>
          </a:xfrm>
          <a:prstGeom prst="curvedConnector3">
            <a:avLst>
              <a:gd fmla="val 91984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Shape 193"/>
          <p:cNvCxnSpPr/>
          <p:nvPr/>
        </p:nvCxnSpPr>
        <p:spPr>
          <a:xfrm>
            <a:off x="4571995" y="3850425"/>
            <a:ext cx="1572000" cy="1011000"/>
          </a:xfrm>
          <a:prstGeom prst="curvedConnector3">
            <a:avLst>
              <a:gd fmla="val 13509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6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Introduction: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979500"/>
            <a:ext cx="8520600" cy="31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u="sng">
                <a:solidFill>
                  <a:srgbClr val="B6D7A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Problématique</a:t>
            </a:r>
            <a:r>
              <a:rPr i="1" lang="fr">
                <a:solidFill>
                  <a:srgbClr val="B6D7A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i="1">
              <a:solidFill>
                <a:srgbClr val="B6D7A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93C47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Comment la propagation</a:t>
            </a:r>
            <a:endParaRPr>
              <a:solidFill>
                <a:srgbClr val="93C47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93C47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d’un virus informatique évolue-t-elle en </a:t>
            </a:r>
            <a:endParaRPr>
              <a:solidFill>
                <a:srgbClr val="93C47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93C47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fonction de divers facteurs ?</a:t>
            </a:r>
            <a:endParaRPr>
              <a:solidFill>
                <a:srgbClr val="93C47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600"/>
              <a:buChar char="●"/>
            </a:pPr>
            <a:r>
              <a:rPr lang="fr" sz="1600">
                <a:solidFill>
                  <a:srgbClr val="38761D"/>
                </a:solidFill>
              </a:rPr>
              <a:t>Comment modéliser le comportement d'un </a:t>
            </a:r>
            <a:endParaRPr sz="1600">
              <a:solidFill>
                <a:srgbClr val="38761D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38761D"/>
                </a:solidFill>
              </a:rPr>
              <a:t>virus dans un environnement informatique ?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600"/>
              <a:buChar char="●"/>
            </a:pPr>
            <a:r>
              <a:rPr lang="fr" sz="1600">
                <a:solidFill>
                  <a:srgbClr val="38761D"/>
                </a:solidFill>
              </a:rPr>
              <a:t>Quels sont les facteurs de propagation</a:t>
            </a:r>
            <a:endParaRPr sz="1600">
              <a:solidFill>
                <a:srgbClr val="38761D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38761D"/>
                </a:solidFill>
              </a:rPr>
              <a:t>d'un virus informatique ? Comment</a:t>
            </a:r>
            <a:endParaRPr sz="1600">
              <a:solidFill>
                <a:srgbClr val="38761D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38761D"/>
                </a:solidFill>
              </a:rPr>
              <a:t> influencent-ils sa propagation ?</a:t>
            </a:r>
            <a:endParaRPr sz="1600">
              <a:solidFill>
                <a:srgbClr val="38761D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600"/>
              <a:buChar char="●"/>
            </a:pPr>
            <a:r>
              <a:rPr lang="fr" sz="1600">
                <a:solidFill>
                  <a:srgbClr val="38761D"/>
                </a:solidFill>
              </a:rPr>
              <a:t>Comment se protéger des virus informatiques </a:t>
            </a:r>
            <a:r>
              <a:rPr lang="fr" sz="1600">
                <a:solidFill>
                  <a:srgbClr val="24292E"/>
                </a:solidFill>
              </a:rPr>
              <a:t>?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725" y="1087625"/>
            <a:ext cx="3682125" cy="36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83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Qu’est-ce qu’un virus ?</a:t>
            </a:r>
            <a:endParaRPr sz="4800"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275" y="2264725"/>
            <a:ext cx="2363725" cy="24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2325" y="2241850"/>
            <a:ext cx="3597950" cy="25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241850"/>
            <a:ext cx="3295974" cy="25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687075" y="1477750"/>
            <a:ext cx="19218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Virus informatique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/>
        </p:nvSpPr>
        <p:spPr>
          <a:xfrm>
            <a:off x="3585250" y="1547650"/>
            <a:ext cx="59514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 informatique</a:t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7046550" y="1547650"/>
            <a:ext cx="1921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Cheval de Troie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262800" y="13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Antivirus</a:t>
            </a:r>
            <a:endParaRPr sz="3600"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00" y="778900"/>
            <a:ext cx="3071250" cy="41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450" y="781425"/>
            <a:ext cx="5505151" cy="412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517125" y="591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 u="sng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Notions fondamentales pour la mise en place de notre modèle</a:t>
            </a:r>
            <a:endParaRPr b="1" sz="2000" u="sng">
              <a:solidFill>
                <a:srgbClr val="2429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25" y="2043050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225" y="1976375"/>
            <a:ext cx="24384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7775" y="2136950"/>
            <a:ext cx="1773425" cy="16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998663" y="4129150"/>
            <a:ext cx="1656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Serveurs globaux</a:t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3847488" y="4129150"/>
            <a:ext cx="1656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Serveurs locaux</a:t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6696325" y="4168450"/>
            <a:ext cx="16563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Utilisateur</a:t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2775850" y="1314050"/>
            <a:ext cx="3534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INTERNET</a:t>
            </a:r>
            <a:endParaRPr b="1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64725" y="43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000" u="sng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Notions fondamentales pour la mise en place de notre modèle</a:t>
            </a:r>
            <a:endParaRPr b="1" sz="2000" u="sng">
              <a:solidFill>
                <a:srgbClr val="2429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616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Connection direct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Connection indirect (P2P, </a:t>
            </a:r>
            <a:r>
              <a:rPr lang="fr"/>
              <a:t>échange</a:t>
            </a:r>
            <a:r>
              <a:rPr lang="fr"/>
              <a:t> de stockage…)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Réseau local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950" y="2219225"/>
            <a:ext cx="1578650" cy="1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050" y="1378675"/>
            <a:ext cx="1220000" cy="12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4166325" y="1011813"/>
            <a:ext cx="917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VIRUS</a:t>
            </a:r>
            <a:endParaRPr b="1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881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 u="sng"/>
              <a:t>Division du travail</a:t>
            </a:r>
            <a:endParaRPr b="1" sz="2000" u="sng"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45824"/>
            <a:ext cx="4545975" cy="30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25" y="1245825"/>
            <a:ext cx="4545976" cy="30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 u="sng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1) Création et affichage du réseau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50" y="1017723"/>
            <a:ext cx="7146175" cy="389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1419950" y="1310875"/>
            <a:ext cx="8190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individu</a:t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707050" y="2919325"/>
            <a:ext cx="12666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 local</a:t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6939725" y="2706450"/>
            <a:ext cx="15384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</a:t>
            </a:r>
            <a:r>
              <a:rPr lang="fr"/>
              <a:t>erveur Global</a:t>
            </a:r>
            <a:endParaRPr/>
          </a:p>
        </p:txBody>
      </p:sp>
      <p:cxnSp>
        <p:nvCxnSpPr>
          <p:cNvPr id="122" name="Shape 122"/>
          <p:cNvCxnSpPr/>
          <p:nvPr/>
        </p:nvCxnSpPr>
        <p:spPr>
          <a:xfrm>
            <a:off x="2126975" y="1552425"/>
            <a:ext cx="335700" cy="17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Shape 123"/>
          <p:cNvCxnSpPr/>
          <p:nvPr/>
        </p:nvCxnSpPr>
        <p:spPr>
          <a:xfrm>
            <a:off x="1850050" y="3131425"/>
            <a:ext cx="371100" cy="63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Shape 124"/>
          <p:cNvCxnSpPr>
            <a:stCxn id="121" idx="1"/>
          </p:cNvCxnSpPr>
          <p:nvPr/>
        </p:nvCxnSpPr>
        <p:spPr>
          <a:xfrm flipH="1">
            <a:off x="4737125" y="2904450"/>
            <a:ext cx="2202600" cy="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Shape 125"/>
          <p:cNvSpPr txBox="1"/>
          <p:nvPr/>
        </p:nvSpPr>
        <p:spPr>
          <a:xfrm>
            <a:off x="1897150" y="2129650"/>
            <a:ext cx="783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liaison</a:t>
            </a:r>
            <a:endParaRPr/>
          </a:p>
        </p:txBody>
      </p:sp>
      <p:cxnSp>
        <p:nvCxnSpPr>
          <p:cNvPr id="126" name="Shape 126"/>
          <p:cNvCxnSpPr/>
          <p:nvPr/>
        </p:nvCxnSpPr>
        <p:spPr>
          <a:xfrm flipH="1" rot="10800000">
            <a:off x="2527600" y="1894225"/>
            <a:ext cx="559800" cy="45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2761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 u="sng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2) Propagation du virus</a:t>
            </a:r>
            <a:endParaRPr b="1" sz="1700"/>
          </a:p>
        </p:txBody>
      </p:sp>
      <p:sp>
        <p:nvSpPr>
          <p:cNvPr id="132" name="Shape 132" title="video-1525190307.mp4">
            <a:hlinkClick r:id="rId3"/>
          </p:cNvPr>
          <p:cNvSpPr/>
          <p:nvPr/>
        </p:nvSpPr>
        <p:spPr>
          <a:xfrm>
            <a:off x="1976475" y="716475"/>
            <a:ext cx="4497224" cy="3372925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Shape 133"/>
          <p:cNvSpPr txBox="1"/>
          <p:nvPr/>
        </p:nvSpPr>
        <p:spPr>
          <a:xfrm>
            <a:off x="2734525" y="4233175"/>
            <a:ext cx="2981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Propagation avec P2P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